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9" r:id="rId7"/>
    <p:sldId id="270" r:id="rId8"/>
    <p:sldId id="276" r:id="rId9"/>
    <p:sldId id="277" r:id="rId10"/>
    <p:sldId id="278" r:id="rId11"/>
    <p:sldId id="279" r:id="rId12"/>
    <p:sldId id="271" r:id="rId13"/>
    <p:sldId id="280" r:id="rId14"/>
    <p:sldId id="273" r:id="rId15"/>
    <p:sldId id="272" r:id="rId16"/>
    <p:sldId id="274" r:id="rId17"/>
    <p:sldId id="261" r:id="rId18"/>
    <p:sldId id="262" r:id="rId19"/>
    <p:sldId id="263" r:id="rId20"/>
    <p:sldId id="264" r:id="rId21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B66C965-CEC6-4475-811B-B5AB956D686E}" type="datetimeFigureOut">
              <a:rPr lang="pt-BR"/>
              <a:pPr/>
              <a:t>08/03/2023</a:t>
            </a:fld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929810F-7297-493C-980B-6C017167518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243888" y="6453188"/>
            <a:ext cx="9001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2922651A-C043-4D96-A66B-EDB009ABA14E}" type="slidenum">
              <a:rPr lang="pt-BR" sz="1600" b="1">
                <a:solidFill>
                  <a:schemeClr val="bg1"/>
                </a:solidFill>
                <a:cs typeface="+mn-cs"/>
              </a:rPr>
              <a:pPr algn="ctr">
                <a:defRPr/>
              </a:pPr>
              <a:t>‹nº›</a:t>
            </a:fld>
            <a:r>
              <a:rPr lang="pt-BR" sz="1400">
                <a:solidFill>
                  <a:schemeClr val="tx2"/>
                </a:solidFill>
                <a:cs typeface="+mn-cs"/>
              </a:rPr>
              <a:t> </a:t>
            </a:r>
          </a:p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99160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500813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  <a:cs typeface="+mn-cs"/>
              </a:rPr>
              <a:t>LabSelen :  Laboratório de Síntese de Substâncias Quirais de Selênio</a:t>
            </a:r>
            <a:endParaRPr lang="pt-BR"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7380288" y="0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cs typeface="+mn-cs"/>
              </a:rPr>
              <a:t>Prof. Braga</a:t>
            </a:r>
            <a:endParaRPr lang="pt-BR">
              <a:cs typeface="+mn-cs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152400" y="0"/>
            <a:ext cx="418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+mn-cs"/>
              </a:rPr>
              <a:t>Introdução à Química Orgânica</a:t>
            </a:r>
            <a:endParaRPr lang="pt-BR">
              <a:latin typeface="Arial" pitchFamily="34" charset="0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243888" y="6453188"/>
            <a:ext cx="9001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01DD299-462C-490F-9323-D8A5E42CDD84}" type="slidenum">
              <a:rPr lang="pt-BR" sz="1400">
                <a:solidFill>
                  <a:schemeClr val="bg1"/>
                </a:solidFill>
                <a:cs typeface="+mn-cs"/>
              </a:rPr>
              <a:pPr algn="ctr">
                <a:defRPr/>
              </a:pPr>
              <a:t>‹nº›</a:t>
            </a:fld>
            <a:endParaRPr lang="pt-BR" sz="1400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endParaRPr lang="pt-BR" sz="14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243888" y="6453188"/>
            <a:ext cx="9001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D33C4B06-03AC-4764-A1CD-8BBA47031836}" type="slidenum">
              <a:rPr lang="pt-BR" sz="1600" b="1">
                <a:solidFill>
                  <a:schemeClr val="bg1"/>
                </a:solidFill>
                <a:cs typeface="+mn-cs"/>
              </a:rPr>
              <a:pPr algn="ctr">
                <a:defRPr/>
              </a:pPr>
              <a:t>‹nº›</a:t>
            </a:fld>
            <a:r>
              <a:rPr lang="pt-BR" sz="1400">
                <a:solidFill>
                  <a:schemeClr val="tx2"/>
                </a:solidFill>
                <a:cs typeface="+mn-cs"/>
              </a:rPr>
              <a:t> </a:t>
            </a:r>
          </a:p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7412" name="Rectangle 4"/>
          <p:cNvSpPr>
            <a:spLocks noChangeArrowheads="1"/>
          </p:cNvSpPr>
          <p:nvPr userDrawn="1"/>
        </p:nvSpPr>
        <p:spPr bwMode="auto">
          <a:xfrm>
            <a:off x="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 userDrawn="1"/>
        </p:nvSpPr>
        <p:spPr bwMode="auto">
          <a:xfrm>
            <a:off x="899160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741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6500813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  <a:cs typeface="+mn-cs"/>
              </a:rPr>
              <a:t>LabSelen :  Laboratório de Síntese de Substâncias Quirais de Selênio</a:t>
            </a:r>
            <a:endParaRPr lang="pt-BR">
              <a:latin typeface="Arial" pitchFamily="34" charset="0"/>
              <a:cs typeface="+mn-cs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7380288" y="0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cs typeface="+mn-cs"/>
              </a:rPr>
              <a:t>Prof. Braga</a:t>
            </a:r>
            <a:endParaRPr lang="pt-BR">
              <a:cs typeface="+mn-cs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152400" y="0"/>
            <a:ext cx="418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+mn-cs"/>
              </a:rPr>
              <a:t>Introdução à Química Orgânica</a:t>
            </a:r>
            <a:endParaRPr lang="pt-BR">
              <a:latin typeface="Arial" pitchFamily="34" charset="0"/>
              <a:cs typeface="+mn-cs"/>
            </a:endParaRPr>
          </a:p>
        </p:txBody>
      </p:sp>
      <p:sp>
        <p:nvSpPr>
          <p:cNvPr id="17418" name="Rectangle 10"/>
          <p:cNvSpPr>
            <a:spLocks noChangeArrowheads="1"/>
          </p:cNvSpPr>
          <p:nvPr userDrawn="1"/>
        </p:nvSpPr>
        <p:spPr bwMode="auto">
          <a:xfrm>
            <a:off x="8243888" y="6480175"/>
            <a:ext cx="9001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7ABF44FF-88E1-4142-A119-FDAE5FDC9B25}" type="slidenum">
              <a:rPr lang="pt-BR" sz="1400">
                <a:solidFill>
                  <a:schemeClr val="bg1"/>
                </a:solidFill>
                <a:latin typeface="Arial" pitchFamily="34" charset="0"/>
                <a:cs typeface="+mn-cs"/>
              </a:rPr>
              <a:pPr algn="ctr">
                <a:defRPr/>
              </a:pPr>
              <a:t>‹nº›</a:t>
            </a:fld>
            <a:endParaRPr lang="pt-BR" sz="1400">
              <a:solidFill>
                <a:schemeClr val="tx2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pt-BR" sz="140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br/imgres?imgurl=http://www.oamador.com/wp-content/uploads/2008/01/comprimidos1.jpg&amp;imgrefurl=http://www.oamador.com/sociedade/2008/01/cada-vez-mais-portugueses-testam-novos-medicamentos/&amp;usg=__4mgGfdJOCpkmJPyXHrk8j97JR6Y=&amp;h=400&amp;w=400&amp;sz=179&amp;hl=pt-BR&amp;start=8&amp;tbnid=NnEBM3z0h9vNbM:&amp;tbnh=124&amp;tbnw=124&amp;prev=/images?q=MEDICAMENTOS&amp;gbv=2&amp;hl=pt-BR&amp;sa=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images.google.com.br/imgres?imgurl=http://www.unimedcg.com.br/unimed2005/uploads/Farmacia%20foto%5b1%5d.jpg&amp;imgrefurl=http://farmaciaisave.blogspot.com/2007_07_01_archive.html&amp;usg=__Oku6OxNFFXwx1QkTa4OqRh_Mpcs=&amp;h=402&amp;w=407&amp;sz=15&amp;hl=pt-BR&amp;start=1&amp;tbnid=ScRgIJjPAFWwfM:&amp;tbnh=123&amp;tbnw=125&amp;prev=/images?q=medicamento&amp;gbv=2&amp;hl=pt-BR&amp;sa=G" TargetMode="Externa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.br/imgres?imgurl=http://1.bp.blogspot.com/_UWQMh_9AbY0/R73cCfAUUkI/AAAAAAAAAnA/iQSygigV5uE/s400/diazepam.jpg&amp;imgrefurl=http://xnoname.blogspot.com/2008/02/frmula-qumica.html&amp;usg=__HEueaaoP1PgKVzz8UOyJgcAIOTg=&amp;h=400&amp;w=326&amp;sz=17&amp;hl=pt-BR&amp;start=89&amp;tbnid=ZgM_wSB-sA3IsM:&amp;tbnh=124&amp;tbnw=101&amp;prev=/images?q=formula+quimica&amp;start=80&amp;gbv=2&amp;ndsp=20&amp;hl=pt-BR&amp;sa=N" TargetMode="Externa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632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Verdana" pitchFamily="34" charset="0"/>
              </a:rPr>
              <a:t>QUIMICA ORGÂNICA 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657600" y="5380038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Prof. </a:t>
            </a:r>
            <a:r>
              <a:rPr lang="en-US" sz="3200" dirty="0" smtClean="0"/>
              <a:t>Paulo Taube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  </a:t>
            </a:r>
            <a:r>
              <a:rPr lang="en-US" sz="2400" dirty="0" smtClean="0"/>
              <a:t>pstjunior@yahoo.com.br</a:t>
            </a:r>
            <a:endParaRPr lang="pt-BR" sz="2400" dirty="0"/>
          </a:p>
        </p:txBody>
      </p:sp>
      <p:pic>
        <p:nvPicPr>
          <p:cNvPr id="27653" name="Picture 15" descr="comprimidos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743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4267200" cy="625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Química Medicinal</a:t>
            </a:r>
            <a:endParaRPr lang="pt-BR" sz="3500" b="1"/>
          </a:p>
        </p:txBody>
      </p:sp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4098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6629400" y="3352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cafeina</a:t>
            </a:r>
            <a:endParaRPr lang="pt-BR" sz="2400" b="1"/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533400" y="1295400"/>
            <a:ext cx="5638800" cy="3962400"/>
            <a:chOff x="336" y="864"/>
            <a:chExt cx="3552" cy="2496"/>
          </a:xfrm>
        </p:grpSpPr>
        <p:pic>
          <p:nvPicPr>
            <p:cNvPr id="3686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864"/>
              <a:ext cx="3552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408" y="268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  <a:endParaRPr lang="pt-BR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3657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Serotonina: neurotransmissor humano</a:t>
            </a:r>
            <a:endParaRPr lang="pt-BR" sz="200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36052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81000" y="52578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Resveratrol: extraído da casa da uva – previne doenças do coração </a:t>
            </a:r>
          </a:p>
        </p:txBody>
      </p:sp>
      <p:pic>
        <p:nvPicPr>
          <p:cNvPr id="3789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1875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5943600" y="5486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Índigo: usado para tingir calças jeans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0" name="Picture 7" descr="Farmacia%2520foto%255B1%255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28956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1" name="Text Box 4"/>
          <p:cNvSpPr txBox="1">
            <a:spLocks noChangeArrowheads="1"/>
          </p:cNvSpPr>
          <p:nvPr/>
        </p:nvSpPr>
        <p:spPr bwMode="auto">
          <a:xfrm>
            <a:off x="3352800" y="11430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Macroscópico</a:t>
            </a:r>
            <a:r>
              <a:rPr lang="en-US" sz="2000" b="1"/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Compostos com propriedades reais </a:t>
            </a:r>
            <a:br>
              <a:rPr lang="en-US" sz="2000" b="1"/>
            </a:br>
            <a:r>
              <a:rPr lang="en-US" sz="2000" b="1"/>
              <a:t> e coisas concretas</a:t>
            </a:r>
            <a:endParaRPr lang="pt-BR" sz="2000" b="1"/>
          </a:p>
        </p:txBody>
      </p:sp>
      <p:pic>
        <p:nvPicPr>
          <p:cNvPr id="62492" name="Picture 13" descr="diazepa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895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3" name="Text Box 14"/>
          <p:cNvSpPr txBox="1">
            <a:spLocks noChangeArrowheads="1"/>
          </p:cNvSpPr>
          <p:nvPr/>
        </p:nvSpPr>
        <p:spPr bwMode="auto">
          <a:xfrm>
            <a:off x="4572000" y="3962400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62494" name="Text Box 15"/>
          <p:cNvSpPr txBox="1">
            <a:spLocks noChangeArrowheads="1"/>
          </p:cNvSpPr>
          <p:nvPr/>
        </p:nvSpPr>
        <p:spPr bwMode="auto">
          <a:xfrm>
            <a:off x="609600" y="3276600"/>
            <a:ext cx="220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Microscópico</a:t>
            </a:r>
          </a:p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Átomos  e</a:t>
            </a:r>
            <a:br>
              <a:rPr lang="en-US" sz="2200" b="1">
                <a:solidFill>
                  <a:srgbClr val="FFFF00"/>
                </a:solidFill>
              </a:rPr>
            </a:br>
            <a:r>
              <a:rPr lang="en-US" sz="2200" b="1">
                <a:solidFill>
                  <a:srgbClr val="FFFF00"/>
                </a:solidFill>
              </a:rPr>
              <a:t>Moléculas</a:t>
            </a:r>
            <a:endParaRPr lang="pt-BR" sz="2200" b="1">
              <a:solidFill>
                <a:srgbClr val="FFFF00"/>
              </a:solidFill>
            </a:endParaRPr>
          </a:p>
        </p:txBody>
      </p:sp>
      <p:pic>
        <p:nvPicPr>
          <p:cNvPr id="62495" name="Picture 19" descr="acetileno508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200400"/>
            <a:ext cx="3048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6" name="Text Box 20"/>
          <p:cNvSpPr txBox="1">
            <a:spLocks noChangeArrowheads="1"/>
          </p:cNvSpPr>
          <p:nvPr/>
        </p:nvSpPr>
        <p:spPr bwMode="auto">
          <a:xfrm>
            <a:off x="6324600" y="3352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Simbólico</a:t>
            </a:r>
            <a:endParaRPr lang="pt-BR" sz="2800" b="1"/>
          </a:p>
        </p:txBody>
      </p:sp>
      <p:sp>
        <p:nvSpPr>
          <p:cNvPr id="62497" name="Text Box 21"/>
          <p:cNvSpPr txBox="1">
            <a:spLocks noChangeArrowheads="1"/>
          </p:cNvSpPr>
          <p:nvPr/>
        </p:nvSpPr>
        <p:spPr bwMode="auto">
          <a:xfrm>
            <a:off x="5943600" y="4572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Formula</a:t>
            </a:r>
            <a:br>
              <a:rPr lang="en-US" b="1"/>
            </a:br>
            <a:r>
              <a:rPr lang="en-US" b="1"/>
              <a:t>Química</a:t>
            </a:r>
            <a:endParaRPr lang="pt-BR" b="1"/>
          </a:p>
        </p:txBody>
      </p:sp>
      <p:graphicFrame>
        <p:nvGraphicFramePr>
          <p:cNvPr id="62486" name="Object 22"/>
          <p:cNvGraphicFramePr>
            <a:graphicFrameLocks noChangeAspect="1"/>
          </p:cNvGraphicFramePr>
          <p:nvPr/>
        </p:nvGraphicFramePr>
        <p:xfrm>
          <a:off x="4953000" y="2819400"/>
          <a:ext cx="1071563" cy="909638"/>
        </p:xfrm>
        <a:graphic>
          <a:graphicData uri="http://schemas.openxmlformats.org/presentationml/2006/ole">
            <p:oleObj spid="_x0000_s62486" name="CS ChemDraw Drawing" r:id="rId8" imgW="1071385" imgH="909860" progId="">
              <p:embed/>
            </p:oleObj>
          </a:graphicData>
        </a:graphic>
      </p:graphicFrame>
      <p:sp>
        <p:nvSpPr>
          <p:cNvPr id="62498" name="Text Box 23"/>
          <p:cNvSpPr txBox="1">
            <a:spLocks noChangeArrowheads="1"/>
          </p:cNvSpPr>
          <p:nvPr/>
        </p:nvSpPr>
        <p:spPr bwMode="auto">
          <a:xfrm>
            <a:off x="533400" y="3810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Tripé da Química</a:t>
            </a:r>
            <a:endParaRPr lang="pt-BR" sz="3200" b="1"/>
          </a:p>
        </p:txBody>
      </p:sp>
      <p:graphicFrame>
        <p:nvGraphicFramePr>
          <p:cNvPr id="62488" name="Object 24"/>
          <p:cNvGraphicFramePr>
            <a:graphicFrameLocks noChangeAspect="1"/>
          </p:cNvGraphicFramePr>
          <p:nvPr/>
        </p:nvGraphicFramePr>
        <p:xfrm>
          <a:off x="2743200" y="2895600"/>
          <a:ext cx="990600" cy="796925"/>
        </p:xfrm>
        <a:graphic>
          <a:graphicData uri="http://schemas.openxmlformats.org/presentationml/2006/ole">
            <p:oleObj spid="_x0000_s62488" name="CS ChemDraw Drawing" r:id="rId9" imgW="1094043" imgH="879380" progId="">
              <p:embed/>
            </p:oleObj>
          </a:graphicData>
        </a:graphic>
      </p:graphicFrame>
      <p:graphicFrame>
        <p:nvGraphicFramePr>
          <p:cNvPr id="62489" name="Object 25"/>
          <p:cNvGraphicFramePr>
            <a:graphicFrameLocks noChangeAspect="1"/>
          </p:cNvGraphicFramePr>
          <p:nvPr/>
        </p:nvGraphicFramePr>
        <p:xfrm>
          <a:off x="2667000" y="4343400"/>
          <a:ext cx="3048000" cy="620713"/>
        </p:xfrm>
        <a:graphic>
          <a:graphicData uri="http://schemas.openxmlformats.org/presentationml/2006/ole">
            <p:oleObj spid="_x0000_s62489" name="CS ChemDraw Drawing" r:id="rId10" imgW="1357951" imgH="275833" progId="">
              <p:embed/>
            </p:oleObj>
          </a:graphicData>
        </a:graphic>
      </p:graphicFrame>
      <p:sp>
        <p:nvSpPr>
          <p:cNvPr id="62499" name="Text Box 26"/>
          <p:cNvSpPr txBox="1">
            <a:spLocks noChangeArrowheads="1"/>
          </p:cNvSpPr>
          <p:nvPr/>
        </p:nvSpPr>
        <p:spPr bwMode="auto">
          <a:xfrm>
            <a:off x="533400" y="528955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-Agora vamos focar no Microscópico e Simbólico</a:t>
            </a:r>
            <a:br>
              <a:rPr lang="en-US" sz="2400"/>
            </a:br>
            <a:r>
              <a:rPr lang="en-US" sz="2400"/>
              <a:t>-Mas lembrar sempre que há coisas correspondentes reais (como será visto em lab.)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ChangeArrowheads="1"/>
          </p:cNvSpPr>
          <p:nvPr/>
        </p:nvSpPr>
        <p:spPr bwMode="auto">
          <a:xfrm>
            <a:off x="990600" y="2693988"/>
            <a:ext cx="683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solidFill>
                  <a:srgbClr val="FF0000"/>
                </a:solidFill>
              </a:rPr>
              <a:t>Interpretação de vários estilos</a:t>
            </a:r>
            <a:br>
              <a:rPr lang="pt-BR" sz="3600" b="1">
                <a:solidFill>
                  <a:srgbClr val="FF0000"/>
                </a:solidFill>
              </a:rPr>
            </a:br>
            <a:r>
              <a:rPr lang="pt-BR" sz="3600" b="1">
                <a:solidFill>
                  <a:srgbClr val="FF0000"/>
                </a:solidFill>
              </a:rPr>
              <a:t>e representação de moléculas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57600"/>
            <a:ext cx="2667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7" name="Text Box 8"/>
          <p:cNvSpPr txBox="1">
            <a:spLocks noChangeArrowheads="1"/>
          </p:cNvSpPr>
          <p:nvPr/>
        </p:nvSpPr>
        <p:spPr bwMode="auto">
          <a:xfrm>
            <a:off x="1066800" y="282575"/>
            <a:ext cx="7162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2800" b="1">
                <a:latin typeface="Swiss721BT-Light"/>
              </a:rPr>
              <a:t>Diferentes modelos (cavaletes) de representação da estrutura do propano.</a:t>
            </a:r>
            <a:endParaRPr lang="pt-BR" sz="2800" b="1"/>
          </a:p>
        </p:txBody>
      </p:sp>
      <p:sp>
        <p:nvSpPr>
          <p:cNvPr id="42048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Modelo de</a:t>
            </a:r>
            <a:br>
              <a:rPr lang="en-US" sz="2000"/>
            </a:br>
            <a:r>
              <a:rPr lang="en-US" sz="2000"/>
              <a:t>Pau e Bola</a:t>
            </a:r>
            <a:endParaRPr lang="pt-BR" sz="2000"/>
          </a:p>
        </p:txBody>
      </p:sp>
      <p:sp>
        <p:nvSpPr>
          <p:cNvPr id="42049" name="Text Box 11"/>
          <p:cNvSpPr txBox="1">
            <a:spLocks noChangeArrowheads="1"/>
          </p:cNvSpPr>
          <p:nvPr/>
        </p:nvSpPr>
        <p:spPr bwMode="auto">
          <a:xfrm>
            <a:off x="2819400" y="4495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Modelo de </a:t>
            </a:r>
            <a:br>
              <a:rPr lang="en-US" sz="2000"/>
            </a:br>
            <a:r>
              <a:rPr lang="en-US" sz="2000"/>
              <a:t>espaço </a:t>
            </a:r>
            <a:br>
              <a:rPr lang="en-US" sz="2000"/>
            </a:br>
            <a:r>
              <a:rPr lang="en-US" sz="2000"/>
              <a:t>preenchido</a:t>
            </a:r>
            <a:endParaRPr lang="pt-BR" sz="2000"/>
          </a:p>
        </p:txBody>
      </p:sp>
      <p:graphicFrame>
        <p:nvGraphicFramePr>
          <p:cNvPr id="42004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3505200"/>
          <a:ext cx="1295400" cy="542925"/>
        </p:xfrm>
        <a:graphic>
          <a:graphicData uri="http://schemas.openxmlformats.org/presentationml/2006/ole">
            <p:oleObj spid="_x0000_s42004" name="CS ChemDraw Drawing" r:id="rId4" imgW="839845" imgH="351925" progId="">
              <p:embed/>
            </p:oleObj>
          </a:graphicData>
        </a:graphic>
      </p:graphicFrame>
      <p:sp>
        <p:nvSpPr>
          <p:cNvPr id="42050" name="Text Box 22"/>
          <p:cNvSpPr txBox="1">
            <a:spLocks noChangeArrowheads="1"/>
          </p:cNvSpPr>
          <p:nvPr/>
        </p:nvSpPr>
        <p:spPr bwMode="auto">
          <a:xfrm>
            <a:off x="381000" y="41148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Modelo de Varetas</a:t>
            </a:r>
            <a:br>
              <a:rPr lang="en-US" sz="2000"/>
            </a:br>
            <a:r>
              <a:rPr lang="en-US" sz="2000"/>
              <a:t>sem hidrogênios</a:t>
            </a:r>
            <a:br>
              <a:rPr lang="en-US" sz="2000"/>
            </a:br>
            <a:r>
              <a:rPr lang="en-US" sz="2000"/>
              <a:t>(</a:t>
            </a:r>
            <a:r>
              <a:rPr lang="en-US" sz="2000">
                <a:solidFill>
                  <a:srgbClr val="0066CC"/>
                </a:solidFill>
              </a:rPr>
              <a:t>mais utilizada</a:t>
            </a:r>
            <a:r>
              <a:rPr lang="en-US" sz="2000"/>
              <a:t>)</a:t>
            </a:r>
            <a:endParaRPr lang="pt-BR" sz="2000"/>
          </a:p>
        </p:txBody>
      </p:sp>
      <p:sp>
        <p:nvSpPr>
          <p:cNvPr id="42051" name="Text Box 29"/>
          <p:cNvSpPr txBox="1">
            <a:spLocks noChangeArrowheads="1"/>
          </p:cNvSpPr>
          <p:nvPr/>
        </p:nvSpPr>
        <p:spPr bwMode="auto">
          <a:xfrm>
            <a:off x="7010400" y="5181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Fórmula de</a:t>
            </a:r>
            <a:br>
              <a:rPr lang="en-US" b="1"/>
            </a:br>
            <a:r>
              <a:rPr lang="en-US" b="1"/>
              <a:t>Lewis</a:t>
            </a:r>
            <a:endParaRPr lang="pt-BR" b="1"/>
          </a:p>
        </p:txBody>
      </p:sp>
      <p:grpSp>
        <p:nvGrpSpPr>
          <p:cNvPr id="42052" name="Group 50"/>
          <p:cNvGrpSpPr>
            <a:grpSpLocks/>
          </p:cNvGrpSpPr>
          <p:nvPr/>
        </p:nvGrpSpPr>
        <p:grpSpPr bwMode="auto">
          <a:xfrm>
            <a:off x="1600200" y="1295400"/>
            <a:ext cx="5715000" cy="2420938"/>
            <a:chOff x="816" y="768"/>
            <a:chExt cx="3600" cy="1525"/>
          </a:xfrm>
        </p:grpSpPr>
        <p:pic>
          <p:nvPicPr>
            <p:cNvPr id="4205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816"/>
              <a:ext cx="3504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2025" name="Object 41"/>
            <p:cNvGraphicFramePr>
              <a:graphicFrameLocks noChangeAspect="1"/>
            </p:cNvGraphicFramePr>
            <p:nvPr/>
          </p:nvGraphicFramePr>
          <p:xfrm>
            <a:off x="1488" y="1920"/>
            <a:ext cx="192" cy="181"/>
          </p:xfrm>
          <a:graphic>
            <a:graphicData uri="http://schemas.openxmlformats.org/presentationml/2006/ole">
              <p:oleObj spid="_x0000_s42025" name="CS ChemDraw Drawing" r:id="rId6" imgW="164646" imgH="155426" progId="">
                <p:embed/>
              </p:oleObj>
            </a:graphicData>
          </a:graphic>
        </p:graphicFrame>
        <p:graphicFrame>
          <p:nvGraphicFramePr>
            <p:cNvPr id="42026" name="Object 42"/>
            <p:cNvGraphicFramePr>
              <a:graphicFrameLocks noChangeAspect="1"/>
            </p:cNvGraphicFramePr>
            <p:nvPr/>
          </p:nvGraphicFramePr>
          <p:xfrm>
            <a:off x="1056" y="2112"/>
            <a:ext cx="192" cy="181"/>
          </p:xfrm>
          <a:graphic>
            <a:graphicData uri="http://schemas.openxmlformats.org/presentationml/2006/ole">
              <p:oleObj spid="_x0000_s42026" name="CS ChemDraw Drawing" r:id="rId7" imgW="164646" imgH="155426" progId="">
                <p:embed/>
              </p:oleObj>
            </a:graphicData>
          </a:graphic>
        </p:graphicFrame>
        <p:graphicFrame>
          <p:nvGraphicFramePr>
            <p:cNvPr id="42027" name="Object 43"/>
            <p:cNvGraphicFramePr>
              <a:graphicFrameLocks noChangeAspect="1"/>
            </p:cNvGraphicFramePr>
            <p:nvPr/>
          </p:nvGraphicFramePr>
          <p:xfrm>
            <a:off x="816" y="1632"/>
            <a:ext cx="192" cy="181"/>
          </p:xfrm>
          <a:graphic>
            <a:graphicData uri="http://schemas.openxmlformats.org/presentationml/2006/ole">
              <p:oleObj spid="_x0000_s42027" name="CS ChemDraw Drawing" r:id="rId8" imgW="164646" imgH="155426" progId="">
                <p:embed/>
              </p:oleObj>
            </a:graphicData>
          </a:graphic>
        </p:graphicFrame>
        <p:graphicFrame>
          <p:nvGraphicFramePr>
            <p:cNvPr id="42028" name="Object 44"/>
            <p:cNvGraphicFramePr>
              <a:graphicFrameLocks noChangeAspect="1"/>
            </p:cNvGraphicFramePr>
            <p:nvPr/>
          </p:nvGraphicFramePr>
          <p:xfrm>
            <a:off x="2016" y="1632"/>
            <a:ext cx="192" cy="181"/>
          </p:xfrm>
          <a:graphic>
            <a:graphicData uri="http://schemas.openxmlformats.org/presentationml/2006/ole">
              <p:oleObj spid="_x0000_s42028" name="CS ChemDraw Drawing" r:id="rId9" imgW="164646" imgH="155426" progId="">
                <p:embed/>
              </p:oleObj>
            </a:graphicData>
          </a:graphic>
        </p:graphicFrame>
        <p:graphicFrame>
          <p:nvGraphicFramePr>
            <p:cNvPr id="42029" name="Object 45"/>
            <p:cNvGraphicFramePr>
              <a:graphicFrameLocks noChangeAspect="1"/>
            </p:cNvGraphicFramePr>
            <p:nvPr/>
          </p:nvGraphicFramePr>
          <p:xfrm>
            <a:off x="2400" y="1440"/>
            <a:ext cx="192" cy="181"/>
          </p:xfrm>
          <a:graphic>
            <a:graphicData uri="http://schemas.openxmlformats.org/presentationml/2006/ole">
              <p:oleObj spid="_x0000_s42029" name="CS ChemDraw Drawing" r:id="rId10" imgW="164646" imgH="155426" progId="">
                <p:embed/>
              </p:oleObj>
            </a:graphicData>
          </a:graphic>
        </p:graphicFrame>
        <p:graphicFrame>
          <p:nvGraphicFramePr>
            <p:cNvPr id="42030" name="Object 46"/>
            <p:cNvGraphicFramePr>
              <a:graphicFrameLocks noChangeAspect="1"/>
            </p:cNvGraphicFramePr>
            <p:nvPr/>
          </p:nvGraphicFramePr>
          <p:xfrm>
            <a:off x="2448" y="768"/>
            <a:ext cx="192" cy="181"/>
          </p:xfrm>
          <a:graphic>
            <a:graphicData uri="http://schemas.openxmlformats.org/presentationml/2006/ole">
              <p:oleObj spid="_x0000_s42030" name="CS ChemDraw Drawing" r:id="rId11" imgW="164646" imgH="155426" progId="">
                <p:embed/>
              </p:oleObj>
            </a:graphicData>
          </a:graphic>
        </p:graphicFrame>
        <p:graphicFrame>
          <p:nvGraphicFramePr>
            <p:cNvPr id="42031" name="Object 47"/>
            <p:cNvGraphicFramePr>
              <a:graphicFrameLocks noChangeAspect="1"/>
            </p:cNvGraphicFramePr>
            <p:nvPr/>
          </p:nvGraphicFramePr>
          <p:xfrm>
            <a:off x="1872" y="864"/>
            <a:ext cx="192" cy="181"/>
          </p:xfrm>
          <a:graphic>
            <a:graphicData uri="http://schemas.openxmlformats.org/presentationml/2006/ole">
              <p:oleObj spid="_x0000_s42031" name="CS ChemDraw Drawing" r:id="rId12" imgW="164646" imgH="155426" progId="">
                <p:embed/>
              </p:oleObj>
            </a:graphicData>
          </a:graphic>
        </p:graphicFrame>
        <p:graphicFrame>
          <p:nvGraphicFramePr>
            <p:cNvPr id="42032" name="Object 48"/>
            <p:cNvGraphicFramePr>
              <a:graphicFrameLocks noChangeAspect="1"/>
            </p:cNvGraphicFramePr>
            <p:nvPr/>
          </p:nvGraphicFramePr>
          <p:xfrm>
            <a:off x="1248" y="779"/>
            <a:ext cx="192" cy="181"/>
          </p:xfrm>
          <a:graphic>
            <a:graphicData uri="http://schemas.openxmlformats.org/presentationml/2006/ole">
              <p:oleObj spid="_x0000_s42032" name="CS ChemDraw Drawing" r:id="rId13" imgW="164646" imgH="155426" progId="">
                <p:embed/>
              </p:oleObj>
            </a:graphicData>
          </a:graphic>
        </p:graphicFrame>
      </p:grpSp>
      <p:sp>
        <p:nvSpPr>
          <p:cNvPr id="42053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Modelo de</a:t>
            </a:r>
            <a:br>
              <a:rPr lang="en-US" sz="2000"/>
            </a:br>
            <a:r>
              <a:rPr lang="en-US" sz="2000"/>
              <a:t>Varetas com</a:t>
            </a:r>
            <a:br>
              <a:rPr lang="en-US" sz="2000"/>
            </a:br>
            <a:r>
              <a:rPr lang="en-US" sz="2000"/>
              <a:t>hidrogênios</a:t>
            </a:r>
            <a:endParaRPr lang="pt-BR" sz="2000"/>
          </a:p>
        </p:txBody>
      </p:sp>
      <p:sp>
        <p:nvSpPr>
          <p:cNvPr id="42054" name="Text Box 53"/>
          <p:cNvSpPr txBox="1">
            <a:spLocks noChangeArrowheads="1"/>
          </p:cNvSpPr>
          <p:nvPr/>
        </p:nvSpPr>
        <p:spPr bwMode="auto">
          <a:xfrm>
            <a:off x="1066800" y="58816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 baseline="-25000"/>
              <a:t>3</a:t>
            </a:r>
            <a:r>
              <a:rPr lang="en-US" sz="2800" b="1"/>
              <a:t>CH</a:t>
            </a:r>
            <a:r>
              <a:rPr lang="en-US" sz="2800" b="1" baseline="-25000"/>
              <a:t>2</a:t>
            </a:r>
            <a:r>
              <a:rPr lang="en-US" sz="2800" b="1"/>
              <a:t>CH</a:t>
            </a:r>
            <a:r>
              <a:rPr lang="en-US" sz="2800" b="1" baseline="-25000"/>
              <a:t>3</a:t>
            </a:r>
            <a:endParaRPr lang="pt-BR" sz="2800" b="1" baseline="-25000"/>
          </a:p>
        </p:txBody>
      </p:sp>
      <p:sp>
        <p:nvSpPr>
          <p:cNvPr id="42055" name="Text Box 54"/>
          <p:cNvSpPr txBox="1">
            <a:spLocks noChangeArrowheads="1"/>
          </p:cNvSpPr>
          <p:nvPr/>
        </p:nvSpPr>
        <p:spPr bwMode="auto">
          <a:xfrm>
            <a:off x="3048000" y="59578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Fórmula molecular do </a:t>
            </a:r>
            <a:r>
              <a:rPr lang="en-US" sz="2800" b="1">
                <a:solidFill>
                  <a:srgbClr val="FF0000"/>
                </a:solidFill>
              </a:rPr>
              <a:t>Propano</a:t>
            </a:r>
            <a:endParaRPr lang="pt-BR" sz="2800" b="1">
              <a:solidFill>
                <a:srgbClr val="FF0000"/>
              </a:solidFill>
            </a:endParaRPr>
          </a:p>
        </p:txBody>
      </p:sp>
      <p:graphicFrame>
        <p:nvGraphicFramePr>
          <p:cNvPr id="42045" name="Object 61"/>
          <p:cNvGraphicFramePr>
            <a:graphicFrameLocks noChangeAspect="1"/>
          </p:cNvGraphicFramePr>
          <p:nvPr/>
        </p:nvGraphicFramePr>
        <p:xfrm>
          <a:off x="6781800" y="3886200"/>
          <a:ext cx="2057400" cy="1285875"/>
        </p:xfrm>
        <a:graphic>
          <a:graphicData uri="http://schemas.openxmlformats.org/presentationml/2006/ole">
            <p:oleObj spid="_x0000_s42045" name="CS ChemDraw Drawing" r:id="rId14" imgW="1581939" imgH="98746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143000"/>
            <a:ext cx="3352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7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Representaçao do </a:t>
            </a:r>
            <a:br>
              <a:rPr lang="en-US" sz="2400"/>
            </a:br>
            <a:r>
              <a:rPr lang="en-US" sz="2400"/>
              <a:t>etanol: Kekulé - 1859</a:t>
            </a:r>
            <a:endParaRPr lang="pt-BR" sz="2400"/>
          </a:p>
        </p:txBody>
      </p:sp>
      <p:grpSp>
        <p:nvGrpSpPr>
          <p:cNvPr id="48168" name="Group 19"/>
          <p:cNvGrpSpPr>
            <a:grpSpLocks/>
          </p:cNvGrpSpPr>
          <p:nvPr/>
        </p:nvGrpSpPr>
        <p:grpSpPr bwMode="auto">
          <a:xfrm>
            <a:off x="533400" y="2209800"/>
            <a:ext cx="3733800" cy="2697163"/>
            <a:chOff x="336" y="1440"/>
            <a:chExt cx="2352" cy="1699"/>
          </a:xfrm>
        </p:grpSpPr>
        <p:pic>
          <p:nvPicPr>
            <p:cNvPr id="4817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488"/>
              <a:ext cx="2304" cy="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6" name="Text Box 9"/>
            <p:cNvSpPr txBox="1">
              <a:spLocks noChangeArrowheads="1"/>
            </p:cNvSpPr>
            <p:nvPr/>
          </p:nvSpPr>
          <p:spPr bwMode="auto">
            <a:xfrm>
              <a:off x="336" y="1440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</a:rPr>
                <a:t>Modelo pau e bola</a:t>
              </a:r>
              <a:endParaRPr lang="pt-BR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48169" name="Text Box 10"/>
          <p:cNvSpPr txBox="1">
            <a:spLocks noChangeArrowheads="1"/>
          </p:cNvSpPr>
          <p:nvPr/>
        </p:nvSpPr>
        <p:spPr bwMode="auto">
          <a:xfrm>
            <a:off x="6096000" y="457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 baseline="-25000"/>
              <a:t>3</a:t>
            </a:r>
            <a:r>
              <a:rPr lang="en-US" sz="2800" b="1"/>
              <a:t>CH</a:t>
            </a:r>
            <a:r>
              <a:rPr lang="en-US" sz="2800" b="1" baseline="-25000"/>
              <a:t>2</a:t>
            </a:r>
            <a:r>
              <a:rPr lang="en-US" sz="2800" b="1"/>
              <a:t>OH</a:t>
            </a:r>
            <a:endParaRPr lang="pt-BR" sz="2800" b="1"/>
          </a:p>
        </p:txBody>
      </p:sp>
      <p:grpSp>
        <p:nvGrpSpPr>
          <p:cNvPr id="48170" name="Group 20"/>
          <p:cNvGrpSpPr>
            <a:grpSpLocks/>
          </p:cNvGrpSpPr>
          <p:nvPr/>
        </p:nvGrpSpPr>
        <p:grpSpPr bwMode="auto">
          <a:xfrm>
            <a:off x="4800600" y="2209800"/>
            <a:ext cx="3733800" cy="2779713"/>
            <a:chOff x="3024" y="1392"/>
            <a:chExt cx="2352" cy="1751"/>
          </a:xfrm>
        </p:grpSpPr>
        <p:pic>
          <p:nvPicPr>
            <p:cNvPr id="48173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1440"/>
              <a:ext cx="2256" cy="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4" name="Text Box 11"/>
            <p:cNvSpPr txBox="1">
              <a:spLocks noChangeArrowheads="1"/>
            </p:cNvSpPr>
            <p:nvPr/>
          </p:nvSpPr>
          <p:spPr bwMode="auto">
            <a:xfrm>
              <a:off x="3024" y="1392"/>
              <a:ext cx="23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 b="1">
                  <a:solidFill>
                    <a:srgbClr val="FFFF00"/>
                  </a:solidFill>
                </a:rPr>
                <a:t>Modelo de espaço preenchido</a:t>
              </a:r>
              <a:endParaRPr lang="pt-BR" sz="1900" b="1">
                <a:solidFill>
                  <a:srgbClr val="FFFF00"/>
                </a:solidFill>
              </a:endParaRPr>
            </a:p>
          </p:txBody>
        </p:sp>
      </p:grpSp>
      <p:sp>
        <p:nvSpPr>
          <p:cNvPr id="48171" name="Text Box 12"/>
          <p:cNvSpPr txBox="1">
            <a:spLocks noChangeArrowheads="1"/>
          </p:cNvSpPr>
          <p:nvPr/>
        </p:nvSpPr>
        <p:spPr bwMode="auto">
          <a:xfrm>
            <a:off x="1066800" y="4572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Fórmula molecular do </a:t>
            </a:r>
            <a:r>
              <a:rPr lang="en-US" sz="2800" b="1">
                <a:solidFill>
                  <a:srgbClr val="FF0000"/>
                </a:solidFill>
              </a:rPr>
              <a:t>Etanol</a:t>
            </a:r>
            <a:endParaRPr lang="pt-BR" sz="2800" b="1">
              <a:solidFill>
                <a:srgbClr val="FF0000"/>
              </a:solidFill>
            </a:endParaRPr>
          </a:p>
        </p:txBody>
      </p:sp>
      <p:graphicFrame>
        <p:nvGraphicFramePr>
          <p:cNvPr id="48152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48400" y="5257800"/>
          <a:ext cx="1600200" cy="566738"/>
        </p:xfrm>
        <a:graphic>
          <a:graphicData uri="http://schemas.openxmlformats.org/presentationml/2006/ole">
            <p:oleObj spid="_x0000_s48152" name="CS ChemDraw Drawing" r:id="rId6" imgW="1004276" imgH="355168" progId="">
              <p:embed/>
            </p:oleObj>
          </a:graphicData>
        </a:graphic>
      </p:graphicFrame>
      <p:sp>
        <p:nvSpPr>
          <p:cNvPr id="48172" name="Text Box 27"/>
          <p:cNvSpPr txBox="1">
            <a:spLocks noChangeArrowheads="1"/>
          </p:cNvSpPr>
          <p:nvPr/>
        </p:nvSpPr>
        <p:spPr bwMode="auto">
          <a:xfrm>
            <a:off x="6019800" y="57150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Modelo varetas</a:t>
            </a:r>
            <a:br>
              <a:rPr lang="en-US" sz="2400"/>
            </a:br>
            <a:r>
              <a:rPr lang="en-US" sz="2400"/>
              <a:t> (cavalete)</a:t>
            </a:r>
            <a:endParaRPr lang="pt-BR" sz="2400"/>
          </a:p>
        </p:txBody>
      </p:sp>
      <p:graphicFrame>
        <p:nvGraphicFramePr>
          <p:cNvPr id="48165" name="Object 37"/>
          <p:cNvGraphicFramePr>
            <a:graphicFrameLocks noChangeAspect="1"/>
          </p:cNvGraphicFramePr>
          <p:nvPr/>
        </p:nvGraphicFramePr>
        <p:xfrm>
          <a:off x="1676400" y="5105400"/>
          <a:ext cx="3276600" cy="1373188"/>
        </p:xfrm>
        <a:graphic>
          <a:graphicData uri="http://schemas.openxmlformats.org/presentationml/2006/ole">
            <p:oleObj spid="_x0000_s48165" name="CS ChemDraw Drawing" r:id="rId7" imgW="2404737" imgH="100735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>
            <a:spLocks noChangeArrowheads="1"/>
          </p:cNvSpPr>
          <p:nvPr/>
        </p:nvSpPr>
        <p:spPr bwMode="auto">
          <a:xfrm>
            <a:off x="4191000" y="4191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  <a:endParaRPr lang="pt-B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042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17637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86200"/>
            <a:ext cx="1455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910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O carbono normalmente tem 4 pares de elétrons ou 4 ligações</a:t>
            </a:r>
            <a:br>
              <a:rPr lang="en-US" sz="2000" b="1"/>
            </a:br>
            <a:r>
              <a:rPr lang="en-US" sz="2000" b="1"/>
              <a:t>Hidrogênio tem apenas 1 par de elétrons ou 1 ligação</a:t>
            </a:r>
            <a:endParaRPr lang="pt-BR" sz="2000" b="1"/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6934200" y="3505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2 elétrons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sendo divididos</a:t>
            </a:r>
            <a:endParaRPr lang="pt-BR" b="1">
              <a:solidFill>
                <a:schemeClr val="accent2"/>
              </a:solidFill>
            </a:endParaRPr>
          </a:p>
        </p:txBody>
      </p:sp>
      <p:sp>
        <p:nvSpPr>
          <p:cNvPr id="66568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As mais comuns representações: para entendê-las temos que contar até 4</a:t>
            </a:r>
            <a:endParaRPr lang="pt-BR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A exceção para a idéia das 4 ligações: quando nós omitimos os hidrogênios</a:t>
            </a: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88439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3886200" y="3124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Exemplo 2</a:t>
            </a:r>
            <a:endParaRPr lang="pt-BR" sz="2000" b="1"/>
          </a:p>
        </p:txBody>
      </p:sp>
      <p:pic>
        <p:nvPicPr>
          <p:cNvPr id="675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800600"/>
            <a:ext cx="8001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3733800" y="4648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Exemplo 3</a:t>
            </a:r>
            <a:endParaRPr lang="pt-BR" sz="2000" b="1"/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295400" y="60960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Somente condensar carbono: não heteroátomos / grupos funcionais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106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Manter os hidrogênios ligados aos grupos funcionais</a:t>
            </a:r>
            <a:br>
              <a:rPr lang="en-US" sz="2400" b="1"/>
            </a:br>
            <a:r>
              <a:rPr lang="en-US" sz="2400" b="1"/>
              <a:t>                 (normalmente heteroátomos)</a:t>
            </a:r>
            <a:endParaRPr lang="pt-BR" sz="2400" b="1"/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-Omitir hidrogênios (e ligações C-H) a não ser parte de grupos funcionais úteis</a:t>
            </a:r>
            <a:br>
              <a:rPr lang="pt-BR" sz="2000" b="1"/>
            </a:br>
            <a:r>
              <a:rPr lang="en-US" sz="2000" b="1"/>
              <a:t>-Usar linhas para representar ligações C-C ou C-X (omitir C); </a:t>
            </a:r>
            <a:br>
              <a:rPr lang="en-US" sz="2000" b="1"/>
            </a:br>
            <a:r>
              <a:rPr lang="en-US" sz="2000" b="1"/>
              <a:t>-Deixar átomos se eles estiverem em foco ou ser úteis</a:t>
            </a:r>
            <a:endParaRPr lang="pt-BR" sz="2000" b="1"/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24400"/>
            <a:ext cx="8839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Ex: Desenhar as estruturas na forma cavalete do hexano,</a:t>
            </a:r>
            <a:r>
              <a:rPr lang="en-US" sz="2400" b="1" i="1"/>
              <a:t> cis- </a:t>
            </a:r>
            <a:r>
              <a:rPr lang="en-US" sz="2400" b="1"/>
              <a:t>e </a:t>
            </a:r>
            <a:r>
              <a:rPr lang="en-US" sz="2400" b="1" i="1"/>
              <a:t>trans</a:t>
            </a:r>
            <a:r>
              <a:rPr lang="en-US" sz="2400" b="1"/>
              <a:t>-2-hexeno (com a presença e ausência de hidrogênios na molécula)</a:t>
            </a:r>
            <a:endParaRPr lang="pt-BR" sz="2400" b="1"/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Exercício: O que está errado com as estruturas das moléculas abaixo? Sugerir outras formas apropriadas para representar essas moléculas . (entregar na próxima aula).</a:t>
            </a:r>
            <a:endParaRPr lang="pt-BR" sz="2400" b="1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67200"/>
            <a:ext cx="57642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540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CC3300"/>
                </a:solidFill>
              </a:rPr>
              <a:t>PROGRAMA TENTATIVO</a:t>
            </a:r>
          </a:p>
        </p:txBody>
      </p:sp>
      <p:sp>
        <p:nvSpPr>
          <p:cNvPr id="28674" name="CaixaDeTexto 2"/>
          <p:cNvSpPr txBox="1">
            <a:spLocks noChangeArrowheads="1"/>
          </p:cNvSpPr>
          <p:nvPr/>
        </p:nvSpPr>
        <p:spPr bwMode="auto">
          <a:xfrm>
            <a:off x="609600" y="1143000"/>
            <a:ext cx="8153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INTRODUÇÃO – IMPORTÂNCIA DA QO PARA A FARMÁCIA</a:t>
            </a:r>
            <a:endParaRPr lang="pt-BR" sz="19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01 ESTRUTURA E LIGAÇÃO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02 LIGAÇÕES COVALENTES POLARES; ÁCIDOS E BASES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03 COMPOSTOS ORGÂNICOS: ALCANOS E CICLOALCANOS</a:t>
            </a:r>
            <a:b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	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9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04 UMA VISÃO GERAL SOBRE AS REAÇÕES ORGÂNICAS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 ALCENOS ESTRUTURA E REATIVIDADE</a:t>
            </a:r>
          </a:p>
          <a:p>
            <a:r>
              <a:rPr lang="en-US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	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9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06 ALCENOS: REAÇÃO E SÍNTESE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07 ALCINOS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08 ESTEREOQUÍMICA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 BENZENO E AROMATICIDADE</a:t>
            </a:r>
          </a:p>
          <a:p>
            <a:r>
              <a:rPr lang="en-US" sz="19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	</a:t>
            </a:r>
            <a:endParaRPr lang="pt-BR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533400" y="609600"/>
            <a:ext cx="81534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Literatura</a:t>
            </a:r>
            <a:r>
              <a:rPr lang="en-US" sz="2800">
                <a:solidFill>
                  <a:srgbClr val="CC3300"/>
                </a:solidFill>
              </a:rPr>
              <a:t>: </a:t>
            </a:r>
            <a:r>
              <a:rPr lang="en-US" sz="2800"/>
              <a:t>(principais)</a:t>
            </a:r>
          </a:p>
          <a:p>
            <a:endParaRPr lang="en-US" sz="2800"/>
          </a:p>
          <a:p>
            <a:r>
              <a:rPr lang="en-US" sz="2400"/>
              <a:t>Clayden, Greeves, Warren and Wothers “Organic Chemistry” </a:t>
            </a:r>
            <a:r>
              <a:rPr lang="en-US" sz="2400" b="1"/>
              <a:t>2001</a:t>
            </a:r>
            <a:r>
              <a:rPr lang="en-US" sz="2400"/>
              <a:t>. Oxford University Press</a:t>
            </a:r>
            <a:r>
              <a:rPr lang="en-US" sz="2400">
                <a:solidFill>
                  <a:srgbClr val="0000FF"/>
                </a:solidFill>
              </a:rPr>
              <a:t>.</a:t>
            </a:r>
          </a:p>
          <a:p>
            <a:endParaRPr lang="en-US" sz="2400" b="1"/>
          </a:p>
          <a:p>
            <a:r>
              <a:rPr lang="en-US" sz="2400"/>
              <a:t>McMURRY, J. Organic Chemistry – An International Thonsom Publishing </a:t>
            </a:r>
            <a:r>
              <a:rPr lang="pt-BR" sz="2400"/>
              <a:t>Company, 4ª Edition, </a:t>
            </a:r>
            <a:r>
              <a:rPr lang="pt-BR" sz="2400" b="1"/>
              <a:t>1997</a:t>
            </a:r>
          </a:p>
          <a:p>
            <a:endParaRPr lang="pt-BR" sz="2400" b="1">
              <a:solidFill>
                <a:srgbClr val="0000FF"/>
              </a:solidFill>
              <a:latin typeface="Arial Unicode MS" pitchFamily="34" charset="-128"/>
            </a:endParaRPr>
          </a:p>
          <a:p>
            <a:r>
              <a:rPr lang="pt-BR" sz="2400">
                <a:latin typeface="Arial Unicode MS" pitchFamily="34" charset="-128"/>
              </a:rPr>
              <a:t>BRUICE, Paula Yurkanis, Química Orgânica, V.1,, 4ºed. (português) Edit. Pearson Prentice Hall, </a:t>
            </a:r>
            <a:r>
              <a:rPr lang="pt-BR" sz="2400" b="1">
                <a:latin typeface="Arial Unicode MS" pitchFamily="34" charset="-128"/>
              </a:rPr>
              <a:t>2006</a:t>
            </a:r>
            <a:r>
              <a:rPr lang="pt-BR" sz="2400">
                <a:latin typeface="Arial Unicode MS" pitchFamily="34" charset="-128"/>
              </a:rPr>
              <a:t>.</a:t>
            </a:r>
          </a:p>
          <a:p>
            <a:endParaRPr lang="pt-BR" sz="2400" b="1">
              <a:solidFill>
                <a:srgbClr val="0000FF"/>
              </a:solidFill>
              <a:latin typeface="Arial Unicode MS" pitchFamily="34" charset="-128"/>
            </a:endParaRPr>
          </a:p>
          <a:p>
            <a:r>
              <a:rPr lang="pt-BR" sz="2400">
                <a:latin typeface="Arial Unicode MS" pitchFamily="34" charset="-128"/>
              </a:rPr>
              <a:t>BARBOSA, L.C.A., </a:t>
            </a:r>
            <a:r>
              <a:rPr lang="pt-BR" sz="2400" i="1">
                <a:latin typeface="Arial Unicode MS" pitchFamily="34" charset="-128"/>
              </a:rPr>
              <a:t>Química Orgânica. Uma Introdução para as Ciências Agrárias e Biológicas,</a:t>
            </a:r>
            <a:r>
              <a:rPr lang="pt-BR" sz="2400">
                <a:latin typeface="Arial Unicode MS" pitchFamily="34" charset="-128"/>
              </a:rPr>
              <a:t> </a:t>
            </a:r>
            <a:r>
              <a:rPr lang="pt-BR" sz="2400" b="1">
                <a:latin typeface="Arial Unicode MS" pitchFamily="34" charset="-128"/>
              </a:rPr>
              <a:t>2004</a:t>
            </a:r>
            <a:r>
              <a:rPr lang="pt-BR" sz="2400">
                <a:latin typeface="Arial Unicode MS" pitchFamily="34" charset="-128"/>
              </a:rPr>
              <a:t>, </a:t>
            </a:r>
            <a:r>
              <a:rPr lang="pt-BR" sz="2400">
                <a:solidFill>
                  <a:srgbClr val="000000"/>
                </a:solidFill>
                <a:latin typeface="Arial Unicode MS" pitchFamily="34" charset="-128"/>
              </a:rPr>
              <a:t>Editora: PEARSON</a:t>
            </a:r>
            <a:r>
              <a:rPr lang="pt-BR" sz="2400"/>
              <a:t>.</a:t>
            </a:r>
            <a:endParaRPr lang="en-US" sz="2400" b="1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808831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</a:rPr>
              <a:t>AVALIAÇÃO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03 PROVAS: </a:t>
            </a:r>
            <a:r>
              <a:rPr lang="en-US" sz="2200" b="1" dirty="0"/>
              <a:t>80% NA COMPOSÍÇÃO DA NOTA</a:t>
            </a:r>
            <a:r>
              <a:rPr lang="en-US" sz="2200" b="1" dirty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2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EXERCÍCIOS/PARTICIPAÇAO EM AULAS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20% NA COMPOSIÇAO DA NOTA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RECUPERAÇAO 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7315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</a:rPr>
              <a:t>METODOLOGIA</a:t>
            </a:r>
            <a:br>
              <a:rPr lang="en-US" sz="3200" b="1">
                <a:solidFill>
                  <a:srgbClr val="A50021"/>
                </a:solidFill>
              </a:rPr>
            </a:br>
            <a:r>
              <a:rPr lang="en-US" sz="2000" b="1"/>
              <a:t>Aulas teóricas com utilizaçao de quadro negro/giz e Projetor multimídia (datashow)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Listas de exercícios, trabalhos extra-classe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Antes de cada prova haverá aula de exercícios extra</a:t>
            </a:r>
            <a:endParaRPr lang="pt-BR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457200" y="2514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• Introdução à Química Orgânica e o Sistema Vivo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676400" y="533400"/>
            <a:ext cx="6172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Unidade 1: INTRODUÇÃO</a:t>
            </a:r>
            <a:endParaRPr lang="pt-BR" sz="3600" b="1"/>
          </a:p>
        </p:txBody>
      </p:sp>
      <p:sp>
        <p:nvSpPr>
          <p:cNvPr id="31747" name="Text Box 16"/>
          <p:cNvSpPr txBox="1">
            <a:spLocks noChangeArrowheads="1"/>
          </p:cNvSpPr>
          <p:nvPr/>
        </p:nvSpPr>
        <p:spPr bwMode="auto">
          <a:xfrm>
            <a:off x="381000" y="16002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CC"/>
                </a:solidFill>
              </a:rPr>
              <a:t>Objetivos dessa aula</a:t>
            </a:r>
            <a:endParaRPr lang="pt-BR" sz="2800" b="1">
              <a:solidFill>
                <a:srgbClr val="0066CC"/>
              </a:solidFill>
            </a:endParaRPr>
          </a:p>
        </p:txBody>
      </p:sp>
      <p:sp>
        <p:nvSpPr>
          <p:cNvPr id="31748" name="Text Box 18"/>
          <p:cNvSpPr txBox="1">
            <a:spLocks noChangeArrowheads="1"/>
          </p:cNvSpPr>
          <p:nvPr/>
        </p:nvSpPr>
        <p:spPr bwMode="auto">
          <a:xfrm>
            <a:off x="533400" y="37338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• Interpretação de vários estilos e representação de moléculas orgânicas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25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/>
              <a:t>Porque Precisamos da Química Orgânica ?</a:t>
            </a:r>
            <a:endParaRPr lang="pt-BR" sz="350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53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8600" y="4437063"/>
            <a:ext cx="54102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Para entender os sistemas vivos temos que entender as </a:t>
            </a:r>
            <a:r>
              <a:rPr lang="en-US" sz="2400" b="1"/>
              <a:t>moléculas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que fazem parte desses sistemas;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O</a:t>
            </a:r>
            <a:r>
              <a:rPr lang="en-US" sz="2400" b="1"/>
              <a:t> heme </a:t>
            </a:r>
            <a:r>
              <a:rPr lang="en-US" sz="2400"/>
              <a:t>carrega oxigênio no sangue</a:t>
            </a:r>
            <a:endParaRPr lang="pt-BR" sz="240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3200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9624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5791200" y="419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Heme</a:t>
            </a:r>
            <a:endParaRPr lang="pt-BR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04800" y="441325"/>
            <a:ext cx="8534400" cy="1158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Entendendo as Moléculas: entendendo a biologia ?</a:t>
            </a:r>
            <a:endParaRPr lang="pt-BR" sz="3500" b="1"/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Química Orgânica é o elo entre a Química e a Biologia, que é vital para a Medicina</a:t>
            </a:r>
            <a:endParaRPr lang="pt-BR" sz="2800"/>
          </a:p>
        </p:txBody>
      </p: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228600" y="3962400"/>
            <a:ext cx="8534400" cy="2344738"/>
            <a:chOff x="144" y="2496"/>
            <a:chExt cx="5376" cy="1477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592"/>
              <a:ext cx="5376" cy="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584" y="2496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Cis</a:t>
              </a:r>
              <a:endParaRPr lang="pt-BR" b="1" i="1">
                <a:solidFill>
                  <a:srgbClr val="FF0000"/>
                </a:solidFill>
              </a:endParaRP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4224" y="2649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Trans</a:t>
              </a:r>
              <a:endParaRPr lang="pt-BR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533400" y="27432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Entendendo o isomerismo (cis-trans) ajuda-nos a entender o processo da visão</a:t>
            </a:r>
            <a:endParaRPr lang="pt-BR" sz="2800"/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733800" y="5791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Proteína: rodopsina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4114800" cy="625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Química Medicinal</a:t>
            </a:r>
            <a:endParaRPr lang="pt-BR" sz="3500" b="1"/>
          </a:p>
        </p:txBody>
      </p:sp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1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36576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05200"/>
            <a:ext cx="28194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63246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4191000" cy="625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Química Medicinal</a:t>
            </a:r>
            <a:endParaRPr lang="pt-BR" sz="3500" b="1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19200"/>
            <a:ext cx="29289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460</Words>
  <Application>Microsoft Office PowerPoint</Application>
  <PresentationFormat>Apresentação na tela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Design padrão</vt:lpstr>
      <vt:lpstr>1_Design padrão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Paulo Taube</cp:lastModifiedBy>
  <cp:revision>80</cp:revision>
  <dcterms:created xsi:type="dcterms:W3CDTF">2008-12-24T19:43:01Z</dcterms:created>
  <dcterms:modified xsi:type="dcterms:W3CDTF">2023-03-08T03:34:08Z</dcterms:modified>
</cp:coreProperties>
</file>