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1" r:id="rId4"/>
    <p:sldId id="264" r:id="rId5"/>
    <p:sldId id="266" r:id="rId6"/>
    <p:sldId id="267" r:id="rId7"/>
    <p:sldId id="256" r:id="rId8"/>
    <p:sldId id="257" r:id="rId9"/>
    <p:sldId id="265" r:id="rId10"/>
    <p:sldId id="292" r:id="rId11"/>
    <p:sldId id="259" r:id="rId12"/>
    <p:sldId id="258" r:id="rId13"/>
    <p:sldId id="260" r:id="rId14"/>
    <p:sldId id="261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6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56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2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7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1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5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9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9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46C3-0484-4F71-8945-33E78F89C7B0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C77D-FF4D-4F08-B8AC-E824CF5A8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38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83997" y="439878"/>
            <a:ext cx="4376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Universidade Federal do Oeste do Pará</a:t>
            </a:r>
          </a:p>
          <a:p>
            <a:pPr algn="ctr"/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Instituto de Biodiversidade e Florestas</a:t>
            </a:r>
          </a:p>
          <a:p>
            <a:pPr algn="ctr"/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Curso de Engenharia Florestal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7991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cap="small" dirty="0">
                <a:latin typeface="Times New Roman" pitchFamily="18" charset="0"/>
                <a:cs typeface="Times New Roman" pitchFamily="18" charset="0"/>
              </a:rPr>
              <a:t>Santarém – Pará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1640" y="2145050"/>
            <a:ext cx="64087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Biomassa e Carbono</a:t>
            </a:r>
          </a:p>
        </p:txBody>
      </p:sp>
      <p:pic>
        <p:nvPicPr>
          <p:cNvPr id="9" name="Picture 6" descr="DSC004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3" y="3348231"/>
            <a:ext cx="3754963" cy="28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árv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0703"/>
            <a:ext cx="3601119" cy="28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70FF3A4-0BF4-FDBA-1CAA-EAA58ED38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" y="188640"/>
            <a:ext cx="1296144" cy="1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0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351788" cy="32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Determinação da biomassa de fuste</a:t>
            </a:r>
          </a:p>
        </p:txBody>
      </p:sp>
      <p:pic>
        <p:nvPicPr>
          <p:cNvPr id="6" name="Picture 6" descr="DSC004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468761" cy="33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34039"/>
              </p:ext>
            </p:extLst>
          </p:nvPr>
        </p:nvGraphicFramePr>
        <p:xfrm>
          <a:off x="1619672" y="1712169"/>
          <a:ext cx="6185920" cy="70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5831" imgH="180726" progId="Equation.3">
                  <p:embed/>
                </p:oleObj>
              </mc:Choice>
              <mc:Fallback>
                <p:oleObj name="Equation" r:id="rId4" imgW="1575831" imgH="1807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12169"/>
                        <a:ext cx="6185920" cy="708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0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04664"/>
            <a:ext cx="72728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Determinação da biomassa do sistema radicular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184482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 (plantios)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Escavar ¼ da área útil da planta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Separar as raízes (peneira) e pesar (P1)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Retirar a </a:t>
            </a:r>
            <a:r>
              <a:rPr lang="pt-BR" alt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pivotante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 houver)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pesar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(P2);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PU(c) = 4*P1 + P2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Retirar uma amostra de peso conhecido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PU(a);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Secar a amostra em estufa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PS(a)</a:t>
            </a:r>
          </a:p>
        </p:txBody>
      </p:sp>
    </p:spTree>
    <p:extLst>
      <p:ext uri="{BB962C8B-B14F-4D97-AF65-F5344CB8AC3E}">
        <p14:creationId xmlns:p14="http://schemas.microsoft.com/office/powerpoint/2010/main" val="40953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3" b="9636"/>
          <a:stretch/>
        </p:blipFill>
        <p:spPr bwMode="auto">
          <a:xfrm>
            <a:off x="5122" y="1772816"/>
            <a:ext cx="2406638" cy="345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404664"/>
            <a:ext cx="72728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Determinação da biomassa do sistema radicular</a:t>
            </a:r>
          </a:p>
        </p:txBody>
      </p:sp>
      <p:pic>
        <p:nvPicPr>
          <p:cNvPr id="4" name="Picture 6" descr="DSC00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456384" cy="25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004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80" y="1484785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004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76" y="2420888"/>
            <a:ext cx="3809912" cy="285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27" y="1185714"/>
            <a:ext cx="842518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Uso de equações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 a necessidade de utilizar o método destrutivo para gerar os dados para o ajuste das equações;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Modelo tradicional: Schumacher e Hall (1933).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71319"/>
              </p:ext>
            </p:extLst>
          </p:nvPr>
        </p:nvGraphicFramePr>
        <p:xfrm>
          <a:off x="1846263" y="5169123"/>
          <a:ext cx="5740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0" imgH="228600" progId="Equation.3">
                  <p:embed/>
                </p:oleObj>
              </mc:Choice>
              <mc:Fallback>
                <p:oleObj name="Equation" r:id="rId2" imgW="266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5169123"/>
                        <a:ext cx="5740400" cy="492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7450" y="6093296"/>
            <a:ext cx="756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>
                <a:latin typeface="Tahoma" pitchFamily="34" charset="0"/>
              </a:rPr>
              <a:t>PS(c) = biomassa da madeira, casca, folhas, galhos, raízes, 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Estimação da Biomassa (método indireto)</a:t>
            </a:r>
          </a:p>
        </p:txBody>
      </p:sp>
    </p:spTree>
    <p:extLst>
      <p:ext uri="{BB962C8B-B14F-4D97-AF65-F5344CB8AC3E}">
        <p14:creationId xmlns:p14="http://schemas.microsoft.com/office/powerpoint/2010/main" val="23614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8" y="1466781"/>
            <a:ext cx="85696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utilizado o mesmo critério para cubagem rigorosa, quanto à seleção das árvores-amostra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63611"/>
              </p:ext>
            </p:extLst>
          </p:nvPr>
        </p:nvGraphicFramePr>
        <p:xfrm>
          <a:off x="274428" y="3289448"/>
          <a:ext cx="8690060" cy="244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874142" imgH="1652451" progId="Word.Document.8">
                  <p:embed/>
                </p:oleObj>
              </mc:Choice>
              <mc:Fallback>
                <p:oleObj name="Documento" r:id="rId2" imgW="5874142" imgH="16524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8" y="3289448"/>
                        <a:ext cx="8690060" cy="2443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Estimação da Biomassa (método indireto)</a:t>
            </a:r>
          </a:p>
        </p:txBody>
      </p:sp>
    </p:spTree>
    <p:extLst>
      <p:ext uri="{BB962C8B-B14F-4D97-AF65-F5344CB8AC3E}">
        <p14:creationId xmlns:p14="http://schemas.microsoft.com/office/powerpoint/2010/main" val="3062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8" y="1543432"/>
            <a:ext cx="85696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</a:rPr>
              <a:t> Equações para estimar a biomassa do fuste (madeira ou casca) ajustam-se muito bem -&gt; R</a:t>
            </a:r>
            <a:r>
              <a:rPr lang="pt-BR" altLang="pt-BR" sz="2400" baseline="30000" dirty="0">
                <a:latin typeface="Tahoma" pitchFamily="34" charset="0"/>
              </a:rPr>
              <a:t>2</a:t>
            </a:r>
            <a:r>
              <a:rPr lang="pt-BR" altLang="pt-BR" sz="2400" dirty="0">
                <a:latin typeface="Tahoma" pitchFamily="34" charset="0"/>
              </a:rPr>
              <a:t>&gt; 98%;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sz="2400" dirty="0">
              <a:latin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Tahoma" pitchFamily="34" charset="0"/>
              </a:rPr>
              <a:t> Para folhas e raízes a precisão das equações diminuem em função da alta variabilidade da quantidade destes elementos na árvore;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Estimação da Biomassa (método indireto)</a:t>
            </a:r>
          </a:p>
        </p:txBody>
      </p:sp>
    </p:spTree>
    <p:extLst>
      <p:ext uri="{BB962C8B-B14F-4D97-AF65-F5344CB8AC3E}">
        <p14:creationId xmlns:p14="http://schemas.microsoft.com/office/powerpoint/2010/main" val="34902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1692091"/>
            <a:ext cx="849763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 biomassa (massa seca) é composta por C, O, H, N, Ca, ...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média 50% da biomassa é composta por Carbono (C);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Análises mais criteriosas podem ser feitas nos tecidos vegetais, embora não seja barato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Ponderar entre custo e precisão.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Estimação do teor de carbono</a:t>
            </a:r>
          </a:p>
        </p:txBody>
      </p:sp>
    </p:spTree>
    <p:extLst>
      <p:ext uri="{BB962C8B-B14F-4D97-AF65-F5344CB8AC3E}">
        <p14:creationId xmlns:p14="http://schemas.microsoft.com/office/powerpoint/2010/main" val="6313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42988" y="1509787"/>
            <a:ext cx="78501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Conversão da Biomassa em carbono: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954528"/>
              </p:ext>
            </p:extLst>
          </p:nvPr>
        </p:nvGraphicFramePr>
        <p:xfrm>
          <a:off x="2700338" y="2510606"/>
          <a:ext cx="3311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203200" progId="Equation.3">
                  <p:embed/>
                </p:oleObj>
              </mc:Choice>
              <mc:Fallback>
                <p:oleObj name="Equation" r:id="rId2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510606"/>
                        <a:ext cx="3311525" cy="4143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3716338"/>
            <a:ext cx="86416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 forma, os ajustes das equações podem ser feitos diretamente com as estimativas de carbono de cada árvore.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50880"/>
              </p:ext>
            </p:extLst>
          </p:nvPr>
        </p:nvGraphicFramePr>
        <p:xfrm>
          <a:off x="1858963" y="5373216"/>
          <a:ext cx="6149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500" imgH="228600" progId="Equation.3">
                  <p:embed/>
                </p:oleObj>
              </mc:Choice>
              <mc:Fallback>
                <p:oleObj name="Equation" r:id="rId4" imgW="285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5373216"/>
                        <a:ext cx="6149975" cy="492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Estimação do teor de carbono</a:t>
            </a:r>
          </a:p>
        </p:txBody>
      </p:sp>
    </p:spTree>
    <p:extLst>
      <p:ext uri="{BB962C8B-B14F-4D97-AF65-F5344CB8AC3E}">
        <p14:creationId xmlns:p14="http://schemas.microsoft.com/office/powerpoint/2010/main" val="10573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11760" y="385500"/>
            <a:ext cx="44644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DEFINIÇÃO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1793" y="1254239"/>
            <a:ext cx="8416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“Massa orgânica produzida por unidade de área, podendo ser expressa em peso de matéria seca, peso de matéria úmida e peso de carbono”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07704" y="2852936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Carbono é uma expressão da  biomassa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3752" y="3789040"/>
            <a:ext cx="5196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quantificar biomassa ?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560" y="4581128"/>
            <a:ext cx="3031599" cy="480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Riscos de incêndios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71125" y="5037101"/>
            <a:ext cx="4765985" cy="480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 energético da madeira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0921" y="5556568"/>
            <a:ext cx="371287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Ciclagem de nutrientes;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923928" y="6218148"/>
            <a:ext cx="51235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Fixação de carbono pelas florestas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806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816" y="1398255"/>
            <a:ext cx="858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obtidas através do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destrutivo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o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indireto.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1640" y="385500"/>
            <a:ext cx="64087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Quantificação da biomassa e carbono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3212976"/>
            <a:ext cx="8432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destrutivo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envolve o abate, pesagem e medições dos elementos da árvore;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3816" y="5067181"/>
            <a:ext cx="8440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indireto (ou não-destrutivo)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uso de equações.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340768"/>
            <a:ext cx="8208962" cy="72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da biomassa (método direto):</a:t>
            </a:r>
          </a:p>
        </p:txBody>
      </p:sp>
      <p:pic>
        <p:nvPicPr>
          <p:cNvPr id="6" name="Picture 6" descr="árv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495288" cy="43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411760" y="385500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Método Destrutivo</a:t>
            </a:r>
          </a:p>
        </p:txBody>
      </p:sp>
    </p:spTree>
    <p:extLst>
      <p:ext uri="{BB962C8B-B14F-4D97-AF65-F5344CB8AC3E}">
        <p14:creationId xmlns:p14="http://schemas.microsoft.com/office/powerpoint/2010/main" val="21036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23728" y="385500"/>
            <a:ext cx="48245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Seleção de árvores-amostra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202" y="1340768"/>
            <a:ext cx="907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Baseia-se, fundamentalmente ,em três procedimentos básicos: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202" y="2208346"/>
            <a:ext cx="8713278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Seleção de um número de árvores por classes ou categorias de tamanho, levando em consideração características do povoamento (DAP, altura, classe de copa, ...).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4048616"/>
            <a:ext cx="871327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Seleção de um número de árvores considerando as frequências nas classes ou categorias de tamanho.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5488776"/>
            <a:ext cx="871327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Seleção de um número de árvores considerando parâmetros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fitossociológicos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caso de florestas tropicais naturais.</a:t>
            </a:r>
          </a:p>
        </p:txBody>
      </p:sp>
    </p:spTree>
    <p:extLst>
      <p:ext uri="{BB962C8B-B14F-4D97-AF65-F5344CB8AC3E}">
        <p14:creationId xmlns:p14="http://schemas.microsoft.com/office/powerpoint/2010/main" val="38408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23728" y="385500"/>
            <a:ext cx="48245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Procedimentos de Campo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7051" y="2257708"/>
            <a:ext cx="3572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Medir DAP e altura;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6409" y="3121804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Abater a árvore.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204" y="1412776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Selecionar a árvore-amostra;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5982" y="4077072"/>
            <a:ext cx="81147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Amostragem da parte aérea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(galhos, folhas, madeira fuste, casca, frutos e flores)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07989" y="5373216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Amostragem do sistema radicular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71600" y="404664"/>
            <a:ext cx="72728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Determinação da biomassa de folhas, frutos, flores e galhos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04284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Pesar todo o conjunto de folhas/frutos/flores/galhos para obter o peso total úmido do campo – PU(c);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362586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Retirar amostra de peso úmido conhecido;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478030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laboratório, determinar o peso da matéria seca – PS(a) em estufa com temperatura menor que 100 °C (folhas, flores e frutos) e 103 ± 2 °C (galhos)</a:t>
            </a:r>
          </a:p>
        </p:txBody>
      </p:sp>
    </p:spTree>
    <p:extLst>
      <p:ext uri="{BB962C8B-B14F-4D97-AF65-F5344CB8AC3E}">
        <p14:creationId xmlns:p14="http://schemas.microsoft.com/office/powerpoint/2010/main" val="5092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242645"/>
            <a:ext cx="72728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Determinação da biomassa de folhas, frutos, flores e galhos</a:t>
            </a:r>
          </a:p>
        </p:txBody>
      </p:sp>
      <p:pic>
        <p:nvPicPr>
          <p:cNvPr id="5" name="Picture 7" descr="DSC00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4414"/>
            <a:ext cx="4248472" cy="31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SC004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90" y="3536684"/>
            <a:ext cx="4272106" cy="32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3088"/>
              </p:ext>
            </p:extLst>
          </p:nvPr>
        </p:nvGraphicFramePr>
        <p:xfrm>
          <a:off x="2416261" y="1844824"/>
          <a:ext cx="387943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355446" progId="Equation.3">
                  <p:embed/>
                </p:oleObj>
              </mc:Choice>
              <mc:Fallback>
                <p:oleObj name="Equation" r:id="rId4" imgW="1269449" imgH="355446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261" y="1844824"/>
                        <a:ext cx="3879430" cy="10801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8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04664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Determinação da biomassa de fuste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55679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utilizada a mesma metodologia anterior, porém se a árvore for muito grande ...</a:t>
            </a:r>
          </a:p>
          <a:p>
            <a:pPr>
              <a:spcBef>
                <a:spcPct val="50000"/>
              </a:spcBef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Alternativa (e mais utilizada):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Cubar rigorosamente o fuste -&gt; </a:t>
            </a:r>
            <a:r>
              <a:rPr lang="pt-BR" alt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altLang="pt-BR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alt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altLang="pt-BR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casca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altLang="pt-BR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Retirar discos de madeira + casca ao longo do tronco para determinar a densidade básica (0% de umidade) da madeira e da casca separadamente (</a:t>
            </a:r>
            <a:r>
              <a:rPr lang="pt-BR" alt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664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714</Words>
  <Application>Microsoft Office PowerPoint</Application>
  <PresentationFormat>Apresentação na tela (4:3)</PresentationFormat>
  <Paragraphs>73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Tema do Office</vt:lpstr>
      <vt:lpstr>Equation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Ribeiro</dc:creator>
  <cp:lastModifiedBy>Renato Bezerra da Silva Ribeiro</cp:lastModifiedBy>
  <cp:revision>146</cp:revision>
  <dcterms:created xsi:type="dcterms:W3CDTF">2014-07-10T18:00:58Z</dcterms:created>
  <dcterms:modified xsi:type="dcterms:W3CDTF">2023-10-24T18:27:28Z</dcterms:modified>
</cp:coreProperties>
</file>